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6" r:id="rId2"/>
    <p:sldId id="258" r:id="rId3"/>
    <p:sldId id="257" r:id="rId4"/>
    <p:sldId id="259" r:id="rId5"/>
    <p:sldId id="260" r:id="rId6"/>
    <p:sldId id="261" r:id="rId7"/>
    <p:sldId id="268" r:id="rId8"/>
    <p:sldId id="269" r:id="rId9"/>
    <p:sldId id="270" r:id="rId10"/>
    <p:sldId id="262" r:id="rId11"/>
    <p:sldId id="263" r:id="rId12"/>
    <p:sldId id="264" r:id="rId13"/>
    <p:sldId id="265" r:id="rId14"/>
    <p:sldId id="271" r:id="rId15"/>
    <p:sldId id="272" r:id="rId16"/>
    <p:sldId id="273" r:id="rId17"/>
    <p:sldId id="266" r:id="rId18"/>
    <p:sldId id="267"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28" d="100"/>
          <a:sy n="28" d="100"/>
        </p:scale>
        <p:origin x="-634" y="-77"/>
      </p:cViewPr>
      <p:guideLst>
        <p:guide orient="horz" pos="2160"/>
        <p:guide pos="2880"/>
      </p:guideLst>
    </p:cSldViewPr>
  </p:slideViewPr>
  <p:notesTextViewPr>
    <p:cViewPr>
      <p:scale>
        <a:sx n="1" d="1"/>
        <a:sy n="1" d="1"/>
      </p:scale>
      <p:origin x="0" y="0"/>
    </p:cViewPr>
  </p:notesTextViewPr>
  <p:sorterViewPr>
    <p:cViewPr>
      <p:scale>
        <a:sx n="66" d="100"/>
        <a:sy n="66" d="100"/>
      </p:scale>
      <p:origin x="0" y="402"/>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2"/>
      </p:bgRef>
    </p:bg>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2" cstate="print"/>
          <a:stretch>
            <a:fillRect/>
          </a:stretch>
        </p:blipFill>
        <p:spPr>
          <a:xfrm>
            <a:off x="0" y="0"/>
            <a:ext cx="9144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fld id="{6F6B44E7-776F-4CEC-9E28-14473638A2F3}" type="datetimeFigureOut">
              <a:rPr lang="en-US" smtClean="0"/>
              <a:pPr/>
              <a:t>7/23/2012</a:t>
            </a:fld>
            <a:endParaRPr lang="en-US"/>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en-US"/>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07992FF6-58D2-4D73-BB4C-35F4641064B5}" type="slidenum">
              <a:rPr lang="en-US" smtClean="0"/>
              <a:pPr/>
              <a:t>‹#›</a:t>
            </a:fld>
            <a:endParaRPr lang="en-US"/>
          </a:p>
        </p:txBody>
      </p:sp>
      <p:grpSp>
        <p:nvGrpSpPr>
          <p:cNvPr id="8" name="Group 7"/>
          <p:cNvGrpSpPr/>
          <p:nvPr/>
        </p:nvGrpSpPr>
        <p:grpSpPr>
          <a:xfrm>
            <a:off x="1194101" y="2887530"/>
            <a:ext cx="6779110" cy="923330"/>
            <a:chOff x="1172584" y="1381459"/>
            <a:chExt cx="6779110" cy="923330"/>
          </a:xfrm>
          <a:effectLst>
            <a:outerShdw blurRad="38100" dist="12700" dir="16200000" rotWithShape="0">
              <a:prstClr val="black">
                <a:alpha val="30000"/>
              </a:prstClr>
            </a:outerShdw>
          </a:effectLst>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rPr>
                <a:t></a:t>
              </a:r>
              <a:endParaRPr lang="en-US" sz="5400" dirty="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183341" y="1387737"/>
            <a:ext cx="6777318"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767862"/>
            <a:ext cx="64008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F6B44E7-776F-4CEC-9E28-14473638A2F3}" type="datetimeFigureOut">
              <a:rPr lang="en-US" smtClean="0"/>
              <a:pPr/>
              <a:t>7/23/2012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992FF6-58D2-4D73-BB4C-35F4641064B5}" type="slidenum">
              <a:rPr lang="en-US" smtClean="0"/>
              <a:pPr/>
              <a:t>‹#›</a:t>
            </a:fld>
            <a:endParaRPr lang="en-US"/>
          </a:p>
        </p:txBody>
      </p:sp>
      <p:grpSp>
        <p:nvGrpSpPr>
          <p:cNvPr id="11" name="Group 10"/>
          <p:cNvGrpSpPr/>
          <p:nvPr/>
        </p:nvGrpSpPr>
        <p:grpSpPr>
          <a:xfrm>
            <a:off x="1172584" y="1392217"/>
            <a:ext cx="6779110" cy="923330"/>
            <a:chOff x="1172584" y="1381459"/>
            <a:chExt cx="6779110" cy="923330"/>
          </a:xfrm>
        </p:grpSpPr>
        <p:sp>
          <p:nvSpPr>
            <p:cNvPr id="15" name="TextBox 14"/>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6560" y="559398"/>
            <a:ext cx="1678193" cy="556676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8488" y="849854"/>
            <a:ext cx="5507917" cy="502382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F6B44E7-776F-4CEC-9E28-14473638A2F3}" type="datetimeFigureOut">
              <a:rPr lang="en-US" smtClean="0"/>
              <a:pPr/>
              <a:t>7/23/2012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992FF6-58D2-4D73-BB4C-35F4641064B5}" type="slidenum">
              <a:rPr lang="en-US" smtClean="0"/>
              <a:pPr/>
              <a:t>‹#›</a:t>
            </a:fld>
            <a:endParaRPr lang="en-US"/>
          </a:p>
        </p:txBody>
      </p:sp>
      <p:grpSp>
        <p:nvGrpSpPr>
          <p:cNvPr id="11" name="Group 10"/>
          <p:cNvGrpSpPr/>
          <p:nvPr/>
        </p:nvGrpSpPr>
        <p:grpSpPr>
          <a:xfrm rot="5400000">
            <a:off x="3909050" y="2880823"/>
            <a:ext cx="5480154" cy="923330"/>
            <a:chOff x="1815339" y="1381459"/>
            <a:chExt cx="5480154" cy="923330"/>
          </a:xfrm>
        </p:grpSpPr>
        <p:sp>
          <p:nvSpPr>
            <p:cNvPr id="12" name="TextBox 11"/>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4826613" y="1927417"/>
              <a:ext cx="2468880"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F6B44E7-776F-4CEC-9E28-14473638A2F3}" type="datetimeFigureOut">
              <a:rPr lang="en-US" smtClean="0"/>
              <a:pPr/>
              <a:t>7/23/2012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992FF6-58D2-4D73-BB4C-35F4641064B5}" type="slidenum">
              <a:rPr lang="en-US" smtClean="0"/>
              <a:pPr/>
              <a:t>‹#›</a:t>
            </a:fld>
            <a:endParaRPr lang="en-US"/>
          </a:p>
        </p:txBody>
      </p:sp>
      <p:sp>
        <p:nvSpPr>
          <p:cNvPr id="11" name="Title 10"/>
          <p:cNvSpPr>
            <a:spLocks noGrp="1"/>
          </p:cNvSpPr>
          <p:nvPr>
            <p:ph type="title"/>
          </p:nvPr>
        </p:nvSpPr>
        <p:spPr/>
        <p:txBody>
          <a:bodyPr/>
          <a:lstStyle/>
          <a:p>
            <a:r>
              <a:rPr lang="en-US" smtClean="0"/>
              <a:t>Click to edit Master title style</a:t>
            </a:r>
            <a:endParaRPr lang="en-US"/>
          </a:p>
        </p:txBody>
      </p:sp>
      <p:grpSp>
        <p:nvGrpSpPr>
          <p:cNvPr id="12" name="Group 11"/>
          <p:cNvGrpSpPr/>
          <p:nvPr/>
        </p:nvGrpSpPr>
        <p:grpSpPr>
          <a:xfrm>
            <a:off x="1172584" y="1392217"/>
            <a:ext cx="6779110" cy="923330"/>
            <a:chOff x="1172584" y="1381459"/>
            <a:chExt cx="6779110" cy="923330"/>
          </a:xfrm>
        </p:grpSpPr>
        <p:sp>
          <p:nvSpPr>
            <p:cNvPr id="13" name="TextBox 12"/>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2" cstate="print">
            <a:lum/>
          </a:blip>
          <a:stretch>
            <a:fillRect/>
          </a:stretch>
        </p:blipFill>
        <p:spPr>
          <a:xfrm>
            <a:off x="0" y="0"/>
            <a:ext cx="9144000" cy="6858000"/>
          </a:xfrm>
          <a:prstGeom prst="rect">
            <a:avLst/>
          </a:prstGeom>
        </p:spPr>
      </p:pic>
      <p:grpSp>
        <p:nvGrpSpPr>
          <p:cNvPr id="7" name="Group 7"/>
          <p:cNvGrpSpPr/>
          <p:nvPr/>
        </p:nvGrpSpPr>
        <p:grpSpPr>
          <a:xfrm>
            <a:off x="1172584" y="2887579"/>
            <a:ext cx="6779110" cy="923330"/>
            <a:chOff x="1172584" y="1381459"/>
            <a:chExt cx="6779110" cy="923330"/>
          </a:xfrm>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690040" y="1204857"/>
            <a:ext cx="7754713" cy="1910716"/>
          </a:xfrm>
        </p:spPr>
        <p:txBody>
          <a:bodyPr anchor="b"/>
          <a:lstStyle>
            <a:lvl1pPr algn="ctr">
              <a:defRPr sz="5400" b="0" cap="none" baseline="0">
                <a:solidFill>
                  <a:schemeClr val="tx2"/>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699248" y="3767316"/>
            <a:ext cx="7734747" cy="1500187"/>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F6B44E7-776F-4CEC-9E28-14473638A2F3}" type="datetimeFigureOut">
              <a:rPr lang="en-US" smtClean="0"/>
              <a:pPr/>
              <a:t>7/23/2012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992FF6-58D2-4D73-BB4C-35F4641064B5}"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6F6B44E7-776F-4CEC-9E28-14473638A2F3}" type="datetimeFigureOut">
              <a:rPr lang="en-US" smtClean="0"/>
              <a:pPr/>
              <a:t>7/23/2012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992FF6-58D2-4D73-BB4C-35F4641064B5}" type="slidenum">
              <a:rPr lang="en-US" smtClean="0"/>
              <a:pPr/>
              <a:t>‹#›</a:t>
            </a:fld>
            <a:endParaRPr lang="en-US"/>
          </a:p>
        </p:txBody>
      </p:sp>
      <p:sp>
        <p:nvSpPr>
          <p:cNvPr id="12" name="Title 11"/>
          <p:cNvSpPr>
            <a:spLocks noGrp="1"/>
          </p:cNvSpPr>
          <p:nvPr>
            <p:ph type="title"/>
          </p:nvPr>
        </p:nvSpPr>
        <p:spPr/>
        <p:txBody>
          <a:bodyPr/>
          <a:lstStyle>
            <a:lvl1pPr>
              <a:defRPr>
                <a:solidFill>
                  <a:schemeClr val="tx2"/>
                </a:solidFill>
              </a:defRPr>
            </a:lvl1pPr>
          </a:lstStyle>
          <a:p>
            <a:r>
              <a:rPr lang="en-US" smtClean="0"/>
              <a:t>Click to edit Master title style</a:t>
            </a:r>
            <a:endParaRPr lang="en-US" dirty="0"/>
          </a:p>
        </p:txBody>
      </p:sp>
      <p:grpSp>
        <p:nvGrpSpPr>
          <p:cNvPr id="13" name="Group 12"/>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8" name="Content Placeholder 7"/>
          <p:cNvSpPr>
            <a:spLocks noGrp="1"/>
          </p:cNvSpPr>
          <p:nvPr>
            <p:ph sz="quarter" idx="13"/>
          </p:nvPr>
        </p:nvSpPr>
        <p:spPr>
          <a:xfrm>
            <a:off x="685800" y="2240280"/>
            <a:ext cx="3803904"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Content Placeholder 9"/>
          <p:cNvSpPr>
            <a:spLocks noGrp="1"/>
          </p:cNvSpPr>
          <p:nvPr>
            <p:ph sz="quarter" idx="14"/>
          </p:nvPr>
        </p:nvSpPr>
        <p:spPr>
          <a:xfrm>
            <a:off x="4645151" y="2240280"/>
            <a:ext cx="3803904"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051560" y="2240280"/>
            <a:ext cx="3442446"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8488" y="2947595"/>
            <a:ext cx="38039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02306" y="2240280"/>
            <a:ext cx="344728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944368"/>
            <a:ext cx="3799728"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F6B44E7-776F-4CEC-9E28-14473638A2F3}" type="datetimeFigureOut">
              <a:rPr lang="en-US" smtClean="0"/>
              <a:pPr/>
              <a:t>7/23/2012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7992FF6-58D2-4D73-BB4C-35F4641064B5}" type="slidenum">
              <a:rPr lang="en-US" smtClean="0"/>
              <a:pPr/>
              <a:t>‹#›</a:t>
            </a:fld>
            <a:endParaRPr lang="en-US"/>
          </a:p>
        </p:txBody>
      </p:sp>
      <p:grpSp>
        <p:nvGrpSpPr>
          <p:cNvPr id="14" name="Group 13"/>
          <p:cNvGrpSpPr/>
          <p:nvPr/>
        </p:nvGrpSpPr>
        <p:grpSpPr>
          <a:xfrm>
            <a:off x="1172584" y="1392217"/>
            <a:ext cx="6779110" cy="923330"/>
            <a:chOff x="1172584" y="1381459"/>
            <a:chExt cx="6779110" cy="923330"/>
          </a:xfrm>
        </p:grpSpPr>
        <p:sp>
          <p:nvSpPr>
            <p:cNvPr id="16" name="TextBox 15"/>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6F6B44E7-776F-4CEC-9E28-14473638A2F3}" type="datetimeFigureOut">
              <a:rPr lang="en-US" smtClean="0"/>
              <a:pPr/>
              <a:t>7/23/2012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7992FF6-58D2-4D73-BB4C-35F4641064B5}" type="slidenum">
              <a:rPr lang="en-US" smtClean="0"/>
              <a:pPr/>
              <a:t>‹#›</a:t>
            </a:fld>
            <a:endParaRPr lang="en-US"/>
          </a:p>
        </p:txBody>
      </p:sp>
      <p:grpSp>
        <p:nvGrpSpPr>
          <p:cNvPr id="10" name="Group 9"/>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F6B44E7-776F-4CEC-9E28-14473638A2F3}" type="datetimeFigureOut">
              <a:rPr lang="en-US" smtClean="0"/>
              <a:pPr/>
              <a:t>7/23/2012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7992FF6-58D2-4D73-BB4C-35F4641064B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34579" y="1678195"/>
            <a:ext cx="3422483" cy="1886921"/>
          </a:xfrm>
        </p:spPr>
        <p:txBody>
          <a:bodyPr anchor="b"/>
          <a:lstStyle>
            <a:lvl1pPr algn="l">
              <a:defRPr sz="2800" b="0"/>
            </a:lvl1pPr>
          </a:lstStyle>
          <a:p>
            <a:r>
              <a:rPr lang="en-US" smtClean="0"/>
              <a:t>Click to edit Master title style</a:t>
            </a:r>
            <a:endParaRPr lang="en-US"/>
          </a:p>
        </p:txBody>
      </p:sp>
      <p:sp>
        <p:nvSpPr>
          <p:cNvPr id="3" name="Content Placeholder 2"/>
          <p:cNvSpPr>
            <a:spLocks noGrp="1"/>
          </p:cNvSpPr>
          <p:nvPr>
            <p:ph idx="1"/>
          </p:nvPr>
        </p:nvSpPr>
        <p:spPr>
          <a:xfrm>
            <a:off x="692001" y="559398"/>
            <a:ext cx="4116667"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034579" y="3603812"/>
            <a:ext cx="3411725"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F6B44E7-776F-4CEC-9E28-14473638A2F3}" type="datetimeFigureOut">
              <a:rPr lang="en-US" smtClean="0"/>
              <a:pPr/>
              <a:t>7/23/2012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992FF6-58D2-4D73-BB4C-35F4641064B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731" y="4668818"/>
            <a:ext cx="7767021" cy="644729"/>
          </a:xfrm>
        </p:spPr>
        <p:txBody>
          <a:bodyPr anchor="b"/>
          <a:lstStyle>
            <a:lvl1pPr algn="ctr">
              <a:defRPr sz="2800" b="0"/>
            </a:lvl1pPr>
          </a:lstStyle>
          <a:p>
            <a:r>
              <a:rPr lang="en-US" smtClean="0"/>
              <a:t>Click to edit Master title style</a:t>
            </a:r>
            <a:endParaRPr lang="en-US"/>
          </a:p>
        </p:txBody>
      </p:sp>
      <p:sp>
        <p:nvSpPr>
          <p:cNvPr id="3" name="Picture Placeholder 2"/>
          <p:cNvSpPr>
            <a:spLocks noGrp="1"/>
          </p:cNvSpPr>
          <p:nvPr>
            <p:ph type="pic" idx="1"/>
          </p:nvPr>
        </p:nvSpPr>
        <p:spPr>
          <a:xfrm rot="240000">
            <a:off x="2183792" y="666965"/>
            <a:ext cx="4772156"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8489" y="5324306"/>
            <a:ext cx="7756264"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F6B44E7-776F-4CEC-9E28-14473638A2F3}" type="datetimeFigureOut">
              <a:rPr lang="en-US" smtClean="0"/>
              <a:pPr/>
              <a:t>7/23/2012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992FF6-58D2-4D73-BB4C-35F4641064B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688490" y="570156"/>
            <a:ext cx="7756263" cy="105425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699247" y="2248347"/>
            <a:ext cx="7745505" cy="387781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60378" y="6161442"/>
            <a:ext cx="2133600" cy="365125"/>
          </a:xfrm>
          <a:prstGeom prst="rect">
            <a:avLst/>
          </a:prstGeom>
        </p:spPr>
        <p:txBody>
          <a:bodyPr vert="horz" lIns="91440" tIns="45720" rIns="91440" bIns="45720" rtlCol="0" anchor="ctr"/>
          <a:lstStyle>
            <a:lvl1pPr algn="l">
              <a:defRPr sz="1200">
                <a:solidFill>
                  <a:schemeClr val="tx2"/>
                </a:solidFill>
              </a:defRPr>
            </a:lvl1pPr>
          </a:lstStyle>
          <a:p>
            <a:fld id="{6F6B44E7-776F-4CEC-9E28-14473638A2F3}" type="datetimeFigureOut">
              <a:rPr lang="en-US" smtClean="0"/>
              <a:pPr/>
              <a:t>7/23/2012</a:t>
            </a:fld>
            <a:endParaRPr lang="en-US"/>
          </a:p>
        </p:txBody>
      </p:sp>
      <p:sp>
        <p:nvSpPr>
          <p:cNvPr id="5" name="Footer Placeholder 4"/>
          <p:cNvSpPr>
            <a:spLocks noGrp="1"/>
          </p:cNvSpPr>
          <p:nvPr>
            <p:ph type="ftr" sz="quarter" idx="3"/>
          </p:nvPr>
        </p:nvSpPr>
        <p:spPr>
          <a:xfrm>
            <a:off x="3124200" y="6161442"/>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n-US"/>
          </a:p>
        </p:txBody>
      </p:sp>
      <p:sp>
        <p:nvSpPr>
          <p:cNvPr id="6" name="Slide Number Placeholder 5"/>
          <p:cNvSpPr>
            <a:spLocks noGrp="1"/>
          </p:cNvSpPr>
          <p:nvPr>
            <p:ph type="sldNum" sz="quarter" idx="4"/>
          </p:nvPr>
        </p:nvSpPr>
        <p:spPr>
          <a:xfrm>
            <a:off x="6639264" y="6161442"/>
            <a:ext cx="2133600" cy="365125"/>
          </a:xfrm>
          <a:prstGeom prst="rect">
            <a:avLst/>
          </a:prstGeom>
        </p:spPr>
        <p:txBody>
          <a:bodyPr vert="horz" lIns="91440" tIns="45720" rIns="91440" bIns="45720" rtlCol="0" anchor="ctr"/>
          <a:lstStyle>
            <a:lvl1pPr algn="r">
              <a:defRPr sz="1200">
                <a:solidFill>
                  <a:schemeClr val="tx2"/>
                </a:solidFill>
              </a:defRPr>
            </a:lvl1pPr>
          </a:lstStyle>
          <a:p>
            <a:fld id="{07992FF6-58D2-4D73-BB4C-35F4641064B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ctr" defTabSz="914400" rtl="0" eaLnBrk="1" latinLnBrk="0" hangingPunct="1">
        <a:spcBef>
          <a:spcPct val="0"/>
        </a:spcBef>
        <a:buNone/>
        <a:defRPr sz="54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l" defTabSz="914400" rtl="0"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l" defTabSz="914400" rtl="0"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l" defTabSz="914400" rtl="0"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l" defTabSz="914400" rtl="0"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Chapter 13</a:t>
            </a:r>
            <a:endParaRPr lang="en-US" dirty="0"/>
          </a:p>
        </p:txBody>
      </p:sp>
      <p:sp>
        <p:nvSpPr>
          <p:cNvPr id="3" name="Subtitle 2"/>
          <p:cNvSpPr>
            <a:spLocks noGrp="1"/>
          </p:cNvSpPr>
          <p:nvPr>
            <p:ph type="subTitle" idx="1"/>
          </p:nvPr>
        </p:nvSpPr>
        <p:spPr>
          <a:xfrm>
            <a:off x="1371600" y="3767862"/>
            <a:ext cx="6400800" cy="956538"/>
          </a:xfrm>
        </p:spPr>
        <p:txBody>
          <a:bodyPr/>
          <a:lstStyle/>
          <a:p>
            <a:r>
              <a:rPr lang="en-US" dirty="0" smtClean="0"/>
              <a:t>Teaching and Learning with Technology in Music and Art Instruction</a:t>
            </a:r>
            <a:endParaRPr lang="en-US" dirty="0"/>
          </a:p>
        </p:txBody>
      </p:sp>
      <p:sp>
        <p:nvSpPr>
          <p:cNvPr id="4" name="ZoneTexte 3"/>
          <p:cNvSpPr txBox="1"/>
          <p:nvPr/>
        </p:nvSpPr>
        <p:spPr>
          <a:xfrm>
            <a:off x="1066800" y="5410200"/>
            <a:ext cx="7010400" cy="369332"/>
          </a:xfrm>
          <a:prstGeom prst="rect">
            <a:avLst/>
          </a:prstGeom>
          <a:noFill/>
        </p:spPr>
        <p:txBody>
          <a:bodyPr wrap="square" rtlCol="0">
            <a:spAutoFit/>
          </a:bodyPr>
          <a:lstStyle/>
          <a:p>
            <a:r>
              <a:rPr lang="en-US" dirty="0" smtClean="0"/>
              <a:t>Presented by groups 7 &amp; 8: Jen, Julie, Sue, Eric, Huguette and Mark</a:t>
            </a:r>
            <a:endParaRPr lang="en-US" dirty="0"/>
          </a:p>
        </p:txBody>
      </p:sp>
    </p:spTree>
    <p:extLst>
      <p:ext uri="{BB962C8B-B14F-4D97-AF65-F5344CB8AC3E}">
        <p14:creationId xmlns:p14="http://schemas.microsoft.com/office/powerpoint/2010/main" xmlns="" val="338736192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sz="2800" b="1" dirty="0" smtClean="0"/>
              <a:t>Accessing Art Examples for Classroom</a:t>
            </a:r>
          </a:p>
          <a:p>
            <a:r>
              <a:rPr lang="en-US" dirty="0" smtClean="0"/>
              <a:t>Use school library</a:t>
            </a:r>
          </a:p>
          <a:p>
            <a:r>
              <a:rPr lang="en-US" dirty="0" smtClean="0"/>
              <a:t>Looks at galleries and exhibition of contemporary artists online</a:t>
            </a:r>
          </a:p>
          <a:p>
            <a:r>
              <a:rPr lang="en-US" dirty="0" smtClean="0"/>
              <a:t>Use DVD collections</a:t>
            </a:r>
          </a:p>
          <a:p>
            <a:r>
              <a:rPr lang="en-US" dirty="0" smtClean="0"/>
              <a:t>Make your own digital library (</a:t>
            </a:r>
            <a:r>
              <a:rPr lang="en-US" dirty="0" err="1" smtClean="0"/>
              <a:t>pamplets</a:t>
            </a:r>
            <a:r>
              <a:rPr lang="en-US" dirty="0" smtClean="0"/>
              <a:t> from galleries </a:t>
            </a:r>
            <a:r>
              <a:rPr lang="en-US" dirty="0" err="1" smtClean="0"/>
              <a:t>etc</a:t>
            </a:r>
            <a:r>
              <a:rPr lang="en-US" dirty="0" smtClean="0"/>
              <a:t>)</a:t>
            </a:r>
          </a:p>
          <a:p>
            <a:r>
              <a:rPr lang="en-US" dirty="0" smtClean="0"/>
              <a:t>Make your own </a:t>
            </a:r>
            <a:r>
              <a:rPr lang="en-US" dirty="0" err="1" smtClean="0"/>
              <a:t>powerpoints</a:t>
            </a:r>
            <a:r>
              <a:rPr lang="en-US" dirty="0" smtClean="0"/>
              <a:t> and teaching material</a:t>
            </a:r>
          </a:p>
          <a:p>
            <a:r>
              <a:rPr lang="en-US" dirty="0" smtClean="0"/>
              <a:t>Obtain and use resources such as Masters of Photography </a:t>
            </a:r>
            <a:r>
              <a:rPr lang="en-US" dirty="0" err="1" smtClean="0"/>
              <a:t>etc</a:t>
            </a:r>
            <a:endParaRPr lang="en-US" dirty="0" smtClean="0"/>
          </a:p>
          <a:p>
            <a:endParaRPr lang="en-US" dirty="0" smtClean="0"/>
          </a:p>
          <a:p>
            <a:endParaRPr lang="en-US" dirty="0" smtClean="0"/>
          </a:p>
          <a:p>
            <a:endParaRPr lang="en-US" dirty="0"/>
          </a:p>
        </p:txBody>
      </p:sp>
      <p:sp>
        <p:nvSpPr>
          <p:cNvPr id="3" name="Title 2"/>
          <p:cNvSpPr>
            <a:spLocks noGrp="1"/>
          </p:cNvSpPr>
          <p:nvPr>
            <p:ph type="title"/>
          </p:nvPr>
        </p:nvSpPr>
        <p:spPr/>
        <p:txBody>
          <a:bodyPr/>
          <a:lstStyle/>
          <a:p>
            <a:r>
              <a:rPr lang="en-US" sz="3200" b="1" dirty="0" smtClean="0"/>
              <a:t>TECHNOLOGY INTEGRATION STRATEGIES FOR ART INSTRUCTION</a:t>
            </a:r>
            <a:endParaRPr lang="en-US" sz="3200" b="1" dirty="0"/>
          </a:p>
        </p:txBody>
      </p:sp>
    </p:spTree>
    <p:extLst>
      <p:ext uri="{BB962C8B-B14F-4D97-AF65-F5344CB8AC3E}">
        <p14:creationId xmlns:p14="http://schemas.microsoft.com/office/powerpoint/2010/main" xmlns="" val="37617372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0" indent="0">
              <a:buNone/>
            </a:pPr>
            <a:r>
              <a:rPr lang="en-US" sz="4000" i="1" dirty="0" smtClean="0"/>
              <a:t>Have students use scanners, digital cameras, and software such as: iMovie, Final Cut or </a:t>
            </a:r>
            <a:r>
              <a:rPr lang="en-US" sz="4000" i="1" dirty="0" err="1" smtClean="0"/>
              <a:t>Preimiere</a:t>
            </a:r>
            <a:r>
              <a:rPr lang="en-US" sz="4000" i="1" dirty="0" smtClean="0"/>
              <a:t> to manipulate images and foster creativity</a:t>
            </a:r>
            <a:endParaRPr lang="en-US" sz="4000" i="1" dirty="0"/>
          </a:p>
        </p:txBody>
      </p:sp>
      <p:sp>
        <p:nvSpPr>
          <p:cNvPr id="3" name="Title 2"/>
          <p:cNvSpPr>
            <a:spLocks noGrp="1"/>
          </p:cNvSpPr>
          <p:nvPr>
            <p:ph type="title"/>
          </p:nvPr>
        </p:nvSpPr>
        <p:spPr/>
        <p:txBody>
          <a:bodyPr/>
          <a:lstStyle/>
          <a:p>
            <a:r>
              <a:rPr lang="en-US" sz="3600" b="1" dirty="0"/>
              <a:t>Producing and Manipulating Digitized Images:</a:t>
            </a:r>
            <a:br>
              <a:rPr lang="en-US" sz="3600" b="1" dirty="0"/>
            </a:br>
            <a:endParaRPr lang="en-US" sz="3600" dirty="0"/>
          </a:p>
        </p:txBody>
      </p:sp>
    </p:spTree>
    <p:extLst>
      <p:ext uri="{BB962C8B-B14F-4D97-AF65-F5344CB8AC3E}">
        <p14:creationId xmlns:p14="http://schemas.microsoft.com/office/powerpoint/2010/main" xmlns="" val="408083659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 range of animation programs are available that offer features like </a:t>
            </a:r>
            <a:r>
              <a:rPr lang="en-US" dirty="0" err="1" smtClean="0"/>
              <a:t>tweening</a:t>
            </a:r>
            <a:r>
              <a:rPr lang="en-US" dirty="0" smtClean="0"/>
              <a:t> and morphing.</a:t>
            </a:r>
          </a:p>
          <a:p>
            <a:r>
              <a:rPr lang="en-US" dirty="0" smtClean="0"/>
              <a:t>Some software such as Photoshop allows students to edit clipart or digital photos giving them hundreds of </a:t>
            </a:r>
            <a:r>
              <a:rPr lang="en-US" dirty="0" err="1" smtClean="0"/>
              <a:t>opitions</a:t>
            </a:r>
            <a:r>
              <a:rPr lang="en-US" dirty="0" smtClean="0"/>
              <a:t> for special effects and altering images.</a:t>
            </a:r>
          </a:p>
          <a:p>
            <a:r>
              <a:rPr lang="en-US" dirty="0" smtClean="0"/>
              <a:t>3-D, modeling and animation </a:t>
            </a:r>
            <a:r>
              <a:rPr lang="en-US" dirty="0" err="1" smtClean="0"/>
              <a:t>softtware</a:t>
            </a:r>
            <a:r>
              <a:rPr lang="en-US" dirty="0" smtClean="0"/>
              <a:t> can be used to communicate ideas. </a:t>
            </a:r>
            <a:endParaRPr lang="en-US" dirty="0"/>
          </a:p>
        </p:txBody>
      </p:sp>
      <p:sp>
        <p:nvSpPr>
          <p:cNvPr id="3" name="Title 2"/>
          <p:cNvSpPr>
            <a:spLocks noGrp="1"/>
          </p:cNvSpPr>
          <p:nvPr>
            <p:ph type="title"/>
          </p:nvPr>
        </p:nvSpPr>
        <p:spPr/>
        <p:txBody>
          <a:bodyPr/>
          <a:lstStyle/>
          <a:p>
            <a:r>
              <a:rPr lang="en-US" sz="3600" dirty="0" smtClean="0"/>
              <a:t>Supporting Graphic Design and 3-D Modeling</a:t>
            </a:r>
            <a:endParaRPr lang="en-US" sz="3600" dirty="0"/>
          </a:p>
        </p:txBody>
      </p:sp>
    </p:spTree>
    <p:extLst>
      <p:ext uri="{BB962C8B-B14F-4D97-AF65-F5344CB8AC3E}">
        <p14:creationId xmlns:p14="http://schemas.microsoft.com/office/powerpoint/2010/main" xmlns="" val="21774171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3600" dirty="0" smtClean="0"/>
              <a:t>Virtual field trips to Art </a:t>
            </a:r>
            <a:r>
              <a:rPr lang="en-US" sz="3600" dirty="0" err="1" smtClean="0"/>
              <a:t>Musems</a:t>
            </a:r>
            <a:endParaRPr lang="en-US" sz="3600" dirty="0" smtClean="0"/>
          </a:p>
          <a:p>
            <a:r>
              <a:rPr lang="en-US" sz="3600" dirty="0" smtClean="0"/>
              <a:t>Creating Movies as an Art Form</a:t>
            </a:r>
          </a:p>
          <a:p>
            <a:r>
              <a:rPr lang="en-US" sz="3600" dirty="0" smtClean="0"/>
              <a:t>Using Computerized Kilns</a:t>
            </a:r>
          </a:p>
          <a:p>
            <a:r>
              <a:rPr lang="en-US" sz="3600" dirty="0" smtClean="0"/>
              <a:t>Sharing Students’ Creative and Research Works Through Publishing</a:t>
            </a:r>
          </a:p>
          <a:p>
            <a:endParaRPr lang="en-US" sz="3600" dirty="0"/>
          </a:p>
        </p:txBody>
      </p:sp>
      <p:sp>
        <p:nvSpPr>
          <p:cNvPr id="3" name="Title 2"/>
          <p:cNvSpPr>
            <a:spLocks noGrp="1"/>
          </p:cNvSpPr>
          <p:nvPr>
            <p:ph type="title"/>
          </p:nvPr>
        </p:nvSpPr>
        <p:spPr/>
        <p:txBody>
          <a:bodyPr/>
          <a:lstStyle/>
          <a:p>
            <a:r>
              <a:rPr lang="en-US" dirty="0" smtClean="0"/>
              <a:t>Other Ideas for Art Integration:</a:t>
            </a:r>
            <a:endParaRPr lang="en-US" dirty="0"/>
          </a:p>
        </p:txBody>
      </p:sp>
    </p:spTree>
    <p:extLst>
      <p:ext uri="{BB962C8B-B14F-4D97-AF65-F5344CB8AC3E}">
        <p14:creationId xmlns:p14="http://schemas.microsoft.com/office/powerpoint/2010/main" xmlns="" val="202906430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sz="2800" b="1" dirty="0" smtClean="0"/>
              <a:t>Music Strategies</a:t>
            </a:r>
          </a:p>
          <a:p>
            <a:r>
              <a:rPr lang="en-US" dirty="0" smtClean="0"/>
              <a:t>Use available software as a personal recording studio</a:t>
            </a:r>
          </a:p>
          <a:p>
            <a:r>
              <a:rPr lang="en-US" dirty="0" smtClean="0"/>
              <a:t>Use electronic keyboard lab to develop students’ skills in keyboarding, theory and harmony</a:t>
            </a:r>
          </a:p>
          <a:p>
            <a:r>
              <a:rPr lang="en-US" dirty="0" smtClean="0"/>
              <a:t>Use available software as a tutorial in music fundamentals</a:t>
            </a:r>
          </a:p>
          <a:p>
            <a:r>
              <a:rPr lang="en-US" dirty="0" smtClean="0"/>
              <a:t>Accessing a free cross-platform music notion program such as </a:t>
            </a:r>
            <a:r>
              <a:rPr lang="en-US" dirty="0" err="1" smtClean="0"/>
              <a:t>MuseScore</a:t>
            </a:r>
            <a:endParaRPr lang="en-US" dirty="0" smtClean="0"/>
          </a:p>
          <a:p>
            <a:r>
              <a:rPr lang="en-US" dirty="0" smtClean="0"/>
              <a:t>Students can create a website to help teach music history</a:t>
            </a:r>
          </a:p>
          <a:p>
            <a:endParaRPr lang="en-US" dirty="0" smtClean="0"/>
          </a:p>
          <a:p>
            <a:endParaRPr lang="en-US" dirty="0" smtClean="0"/>
          </a:p>
          <a:p>
            <a:endParaRPr lang="en-US" dirty="0"/>
          </a:p>
        </p:txBody>
      </p:sp>
      <p:sp>
        <p:nvSpPr>
          <p:cNvPr id="3" name="Title 2"/>
          <p:cNvSpPr>
            <a:spLocks noGrp="1"/>
          </p:cNvSpPr>
          <p:nvPr>
            <p:ph type="title"/>
          </p:nvPr>
        </p:nvSpPr>
        <p:spPr/>
        <p:txBody>
          <a:bodyPr/>
          <a:lstStyle/>
          <a:p>
            <a:r>
              <a:rPr lang="en-US" sz="3000" b="1" dirty="0" smtClean="0"/>
              <a:t>TECHNOLOGY INTEGRATION STRATEGIES FOR MUSIC INSTRUCTION</a:t>
            </a:r>
            <a:endParaRPr lang="en-US" sz="3000" b="1" dirty="0"/>
          </a:p>
        </p:txBody>
      </p:sp>
    </p:spTree>
    <p:extLst>
      <p:ext uri="{BB962C8B-B14F-4D97-AF65-F5344CB8AC3E}">
        <p14:creationId xmlns:p14="http://schemas.microsoft.com/office/powerpoint/2010/main" xmlns="" val="37617372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20000"/>
          </a:bodyPr>
          <a:lstStyle/>
          <a:p>
            <a:pPr marL="0" indent="0">
              <a:buNone/>
            </a:pPr>
            <a:r>
              <a:rPr lang="en-US" sz="4000" i="1" dirty="0" smtClean="0"/>
              <a:t>There are three essential tools:</a:t>
            </a:r>
          </a:p>
          <a:p>
            <a:pPr marL="742950" indent="-742950">
              <a:buAutoNum type="arabicPeriod"/>
            </a:pPr>
            <a:r>
              <a:rPr lang="en-US" sz="4000" i="1" u="sng" dirty="0" smtClean="0"/>
              <a:t>Sequencers</a:t>
            </a:r>
            <a:r>
              <a:rPr lang="en-US" sz="4000" i="1" dirty="0" smtClean="0"/>
              <a:t> (record, edit, and play back digital audio and MIDI data)</a:t>
            </a:r>
          </a:p>
          <a:p>
            <a:pPr marL="742950" indent="-742950">
              <a:buAutoNum type="arabicPeriod"/>
            </a:pPr>
            <a:r>
              <a:rPr lang="en-US" sz="4000" i="1" dirty="0" smtClean="0"/>
              <a:t> </a:t>
            </a:r>
            <a:r>
              <a:rPr lang="en-US" sz="4000" i="1" u="sng" dirty="0" smtClean="0"/>
              <a:t>Notation programs </a:t>
            </a:r>
            <a:r>
              <a:rPr lang="en-US" sz="4000" i="1" dirty="0" smtClean="0"/>
              <a:t>(music in a visual domain)</a:t>
            </a:r>
          </a:p>
          <a:p>
            <a:pPr marL="742950" indent="-742950">
              <a:buAutoNum type="arabicPeriod"/>
            </a:pPr>
            <a:r>
              <a:rPr lang="en-US" sz="4000" i="1" u="sng" dirty="0" smtClean="0"/>
              <a:t>Vocal processing software </a:t>
            </a:r>
            <a:r>
              <a:rPr lang="en-US" sz="4000" i="1" dirty="0" smtClean="0"/>
              <a:t>(change the pitch and create </a:t>
            </a:r>
            <a:r>
              <a:rPr lang="en-US" sz="4000" i="1" dirty="0" err="1" smtClean="0"/>
              <a:t>intersting</a:t>
            </a:r>
            <a:r>
              <a:rPr lang="en-US" sz="4000" i="1" dirty="0" smtClean="0"/>
              <a:t> vocal distortions)</a:t>
            </a:r>
            <a:endParaRPr lang="en-US" sz="4000" i="1" dirty="0"/>
          </a:p>
        </p:txBody>
      </p:sp>
      <p:sp>
        <p:nvSpPr>
          <p:cNvPr id="3" name="Title 2"/>
          <p:cNvSpPr>
            <a:spLocks noGrp="1"/>
          </p:cNvSpPr>
          <p:nvPr>
            <p:ph type="title"/>
          </p:nvPr>
        </p:nvSpPr>
        <p:spPr/>
        <p:txBody>
          <a:bodyPr/>
          <a:lstStyle/>
          <a:p>
            <a:r>
              <a:rPr lang="en-US" sz="3600" b="1" dirty="0" smtClean="0"/>
              <a:t>Support for Music Composition and Production:</a:t>
            </a:r>
            <a:endParaRPr lang="en-US" sz="3600" dirty="0"/>
          </a:p>
        </p:txBody>
      </p:sp>
    </p:spTree>
    <p:extLst>
      <p:ext uri="{BB962C8B-B14F-4D97-AF65-F5344CB8AC3E}">
        <p14:creationId xmlns:p14="http://schemas.microsoft.com/office/powerpoint/2010/main" xmlns="" val="408083659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buNone/>
            </a:pPr>
            <a:r>
              <a:rPr lang="en-US" sz="3600" dirty="0" smtClean="0"/>
              <a:t>Support for:</a:t>
            </a:r>
          </a:p>
          <a:p>
            <a:r>
              <a:rPr lang="en-US" sz="3600" dirty="0" smtClean="0"/>
              <a:t>Music Performance</a:t>
            </a:r>
          </a:p>
          <a:p>
            <a:r>
              <a:rPr lang="en-US" sz="3600" dirty="0" smtClean="0"/>
              <a:t>Self-Paced Learning and Practice</a:t>
            </a:r>
          </a:p>
          <a:p>
            <a:r>
              <a:rPr lang="en-US" sz="3600" dirty="0" smtClean="0"/>
              <a:t>Teaching Music History</a:t>
            </a:r>
          </a:p>
          <a:p>
            <a:r>
              <a:rPr lang="en-US" sz="3600" dirty="0" smtClean="0"/>
              <a:t>Interdisciplinary Strategies</a:t>
            </a:r>
          </a:p>
        </p:txBody>
      </p:sp>
      <p:sp>
        <p:nvSpPr>
          <p:cNvPr id="3" name="Title 2"/>
          <p:cNvSpPr>
            <a:spLocks noGrp="1"/>
          </p:cNvSpPr>
          <p:nvPr>
            <p:ph type="title"/>
          </p:nvPr>
        </p:nvSpPr>
        <p:spPr/>
        <p:txBody>
          <a:bodyPr/>
          <a:lstStyle/>
          <a:p>
            <a:r>
              <a:rPr lang="en-US" dirty="0" smtClean="0"/>
              <a:t>Other Ideas for Music Integration:</a:t>
            </a:r>
            <a:endParaRPr lang="en-US" dirty="0"/>
          </a:p>
        </p:txBody>
      </p:sp>
    </p:spTree>
    <p:extLst>
      <p:ext uri="{BB962C8B-B14F-4D97-AF65-F5344CB8AC3E}">
        <p14:creationId xmlns:p14="http://schemas.microsoft.com/office/powerpoint/2010/main" xmlns="" val="202906430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a:t>T</a:t>
            </a:r>
            <a:r>
              <a:rPr lang="en-US" dirty="0" smtClean="0"/>
              <a:t>his chapter points out that principals are hesitant to spend money on Art Education Technology Tools. The initial start-up costs might be high, but other factors must be considered. There are tons of opportunities to make most Art projects cross-curricular. Even though we teach our subjects separately in school they are not separate in the world.  Art, Music, History, Literature, Science and Technology are all weaved and intertwined within each other.</a:t>
            </a:r>
            <a:endParaRPr lang="en-US" dirty="0"/>
          </a:p>
        </p:txBody>
      </p:sp>
      <p:sp>
        <p:nvSpPr>
          <p:cNvPr id="3" name="Title 2"/>
          <p:cNvSpPr>
            <a:spLocks noGrp="1"/>
          </p:cNvSpPr>
          <p:nvPr>
            <p:ph type="title"/>
          </p:nvPr>
        </p:nvSpPr>
        <p:spPr/>
        <p:txBody>
          <a:bodyPr/>
          <a:lstStyle/>
          <a:p>
            <a:r>
              <a:rPr lang="en-US" dirty="0" smtClean="0"/>
              <a:t>Our Reflection on Art &amp; Technology</a:t>
            </a:r>
            <a:endParaRPr lang="en-US" dirty="0"/>
          </a:p>
        </p:txBody>
      </p:sp>
    </p:spTree>
    <p:extLst>
      <p:ext uri="{BB962C8B-B14F-4D97-AF65-F5344CB8AC3E}">
        <p14:creationId xmlns:p14="http://schemas.microsoft.com/office/powerpoint/2010/main" xmlns="" val="263775645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a:bodyPr>
          <a:lstStyle/>
          <a:p>
            <a:r>
              <a:rPr lang="en-US" sz="4800" dirty="0" smtClean="0"/>
              <a:t>Should schools invest more money </a:t>
            </a:r>
            <a:r>
              <a:rPr lang="en-US" sz="4800" smtClean="0"/>
              <a:t>into Art/Music </a:t>
            </a:r>
            <a:r>
              <a:rPr lang="en-US" sz="4800" dirty="0" smtClean="0"/>
              <a:t>because of the endless possibilities for student learning and education?</a:t>
            </a:r>
            <a:endParaRPr lang="en-US" sz="4800" dirty="0"/>
          </a:p>
        </p:txBody>
      </p:sp>
      <p:sp>
        <p:nvSpPr>
          <p:cNvPr id="3" name="Title 2"/>
          <p:cNvSpPr>
            <a:spLocks noGrp="1"/>
          </p:cNvSpPr>
          <p:nvPr>
            <p:ph type="title"/>
          </p:nvPr>
        </p:nvSpPr>
        <p:spPr/>
        <p:txBody>
          <a:bodyPr/>
          <a:lstStyle/>
          <a:p>
            <a:r>
              <a:rPr lang="en-US" dirty="0" smtClean="0"/>
              <a:t>What Do You Think?</a:t>
            </a:r>
            <a:endParaRPr lang="en-US" dirty="0"/>
          </a:p>
        </p:txBody>
      </p:sp>
    </p:spTree>
    <p:extLst>
      <p:ext uri="{BB962C8B-B14F-4D97-AF65-F5344CB8AC3E}">
        <p14:creationId xmlns:p14="http://schemas.microsoft.com/office/powerpoint/2010/main" xmlns="" val="318283066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nSpc>
                <a:spcPct val="150000"/>
              </a:lnSpc>
            </a:pPr>
            <a:r>
              <a:rPr lang="en-US" b="1" dirty="0" smtClean="0"/>
              <a:t>From the early history of music to the technological advances of today, many tools have been developed that afford musicians, teachers, and/or students the opportunity to experience, develop, play, and critique music.</a:t>
            </a:r>
            <a:r>
              <a:rPr lang="en-US" dirty="0" smtClean="0"/>
              <a:t> </a:t>
            </a:r>
            <a:r>
              <a:rPr lang="en-US" b="1" dirty="0" smtClean="0"/>
              <a:t>(</a:t>
            </a:r>
            <a:r>
              <a:rPr lang="en-US" b="1" dirty="0" err="1" smtClean="0"/>
              <a:t>Roblyer</a:t>
            </a:r>
            <a:r>
              <a:rPr lang="en-US" b="1" dirty="0" smtClean="0"/>
              <a:t> &amp; </a:t>
            </a:r>
            <a:r>
              <a:rPr lang="en-US" b="1" dirty="0" err="1" smtClean="0"/>
              <a:t>Doering</a:t>
            </a:r>
            <a:r>
              <a:rPr lang="en-US" b="1" dirty="0" smtClean="0"/>
              <a:t>, 2013)</a:t>
            </a:r>
          </a:p>
          <a:p>
            <a:endParaRPr lang="en-US" dirty="0" smtClean="0"/>
          </a:p>
          <a:p>
            <a:endParaRPr lang="en-US" dirty="0"/>
          </a:p>
        </p:txBody>
      </p:sp>
      <p:sp>
        <p:nvSpPr>
          <p:cNvPr id="2" name="Title 1"/>
          <p:cNvSpPr>
            <a:spLocks noGrp="1"/>
          </p:cNvSpPr>
          <p:nvPr>
            <p:ph type="title"/>
          </p:nvPr>
        </p:nvSpPr>
        <p:spPr/>
        <p:txBody>
          <a:bodyPr/>
          <a:lstStyle/>
          <a:p>
            <a:r>
              <a:rPr lang="en-US" dirty="0" smtClean="0"/>
              <a:t>Music and Technology</a:t>
            </a:r>
            <a:endParaRPr lang="en-US" dirty="0"/>
          </a:p>
        </p:txBody>
      </p:sp>
    </p:spTree>
    <p:extLst>
      <p:ext uri="{BB962C8B-B14F-4D97-AF65-F5344CB8AC3E}">
        <p14:creationId xmlns:p14="http://schemas.microsoft.com/office/powerpoint/2010/main" xmlns="" val="8833919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b="1" dirty="0" smtClean="0"/>
              <a:t>For the arts, technology thus offers means to accomplish artistic, scholarly, production, and performance goals. But the mere availability of technology cannot ensure a specific artistic result: the pencil in a student’s hand ensures neither drawing competency nor a competent drawing. Nor, by itself, will exchanging the pencil for an airbrush or computer graphics program create a change in the student. (</a:t>
            </a:r>
            <a:r>
              <a:rPr lang="en-US" b="1" dirty="0" err="1" smtClean="0"/>
              <a:t>Roblyer</a:t>
            </a:r>
            <a:r>
              <a:rPr lang="en-US" b="1" dirty="0" smtClean="0"/>
              <a:t> &amp; </a:t>
            </a:r>
            <a:r>
              <a:rPr lang="en-US" b="1" dirty="0" err="1" smtClean="0"/>
              <a:t>Doering</a:t>
            </a:r>
            <a:r>
              <a:rPr lang="en-US" b="1" dirty="0" smtClean="0"/>
              <a:t>, 2013)</a:t>
            </a:r>
            <a:endParaRPr lang="en-US" b="1" dirty="0"/>
          </a:p>
        </p:txBody>
      </p:sp>
      <p:sp>
        <p:nvSpPr>
          <p:cNvPr id="2" name="Title 1"/>
          <p:cNvSpPr>
            <a:spLocks noGrp="1"/>
          </p:cNvSpPr>
          <p:nvPr>
            <p:ph type="title"/>
          </p:nvPr>
        </p:nvSpPr>
        <p:spPr/>
        <p:txBody>
          <a:bodyPr/>
          <a:lstStyle/>
          <a:p>
            <a:r>
              <a:rPr lang="en-US" dirty="0" smtClean="0"/>
              <a:t>Art and Technology</a:t>
            </a:r>
            <a:endParaRPr lang="en-US" dirty="0"/>
          </a:p>
        </p:txBody>
      </p:sp>
    </p:spTree>
    <p:extLst>
      <p:ext uri="{BB962C8B-B14F-4D97-AF65-F5344CB8AC3E}">
        <p14:creationId xmlns:p14="http://schemas.microsoft.com/office/powerpoint/2010/main" xmlns="" val="69472470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99247" y="2514599"/>
            <a:ext cx="7745505" cy="3611563"/>
          </a:xfrm>
        </p:spPr>
        <p:txBody>
          <a:bodyPr>
            <a:normAutofit/>
          </a:bodyPr>
          <a:lstStyle/>
          <a:p>
            <a:pPr marL="0" indent="0">
              <a:buNone/>
            </a:pPr>
            <a:r>
              <a:rPr lang="en-US" sz="3200" b="1" dirty="0" smtClean="0"/>
              <a:t>1. Funding for Art Instruction: </a:t>
            </a:r>
          </a:p>
          <a:p>
            <a:r>
              <a:rPr lang="en-US" sz="2600" i="1" dirty="0" smtClean="0"/>
              <a:t>Art </a:t>
            </a:r>
            <a:r>
              <a:rPr lang="en-US" sz="2600" i="1" dirty="0"/>
              <a:t>supplies are too expensive. Principals are forced to spend their money </a:t>
            </a:r>
            <a:r>
              <a:rPr lang="en-US" sz="2600" i="1" dirty="0" smtClean="0"/>
              <a:t>elsewhere</a:t>
            </a:r>
          </a:p>
          <a:p>
            <a:pPr marL="0" indent="0">
              <a:buNone/>
            </a:pPr>
            <a:r>
              <a:rPr lang="en-US" sz="3200" b="1" dirty="0" smtClean="0"/>
              <a:t>2. Ethical Issues Associated with the Use of Images and Other Materials: </a:t>
            </a:r>
          </a:p>
          <a:p>
            <a:r>
              <a:rPr lang="en-US" i="1" dirty="0" smtClean="0"/>
              <a:t>Teachers need to instruct students about copyright laws, what constitutes infringement and plagiarism.</a:t>
            </a:r>
          </a:p>
          <a:p>
            <a:endParaRPr lang="en-US" i="1" dirty="0"/>
          </a:p>
        </p:txBody>
      </p:sp>
      <p:sp>
        <p:nvSpPr>
          <p:cNvPr id="2" name="Title 1"/>
          <p:cNvSpPr>
            <a:spLocks noGrp="1"/>
          </p:cNvSpPr>
          <p:nvPr>
            <p:ph type="title"/>
          </p:nvPr>
        </p:nvSpPr>
        <p:spPr/>
        <p:txBody>
          <a:bodyPr/>
          <a:lstStyle/>
          <a:p>
            <a:r>
              <a:rPr lang="en-US" sz="3600" b="1" dirty="0" smtClean="0"/>
              <a:t>ISSUES AND PROBLEMS IN ART INSTRUCTION</a:t>
            </a:r>
            <a:endParaRPr lang="en-US" sz="3600" b="1" dirty="0"/>
          </a:p>
        </p:txBody>
      </p:sp>
    </p:spTree>
    <p:extLst>
      <p:ext uri="{BB962C8B-B14F-4D97-AF65-F5344CB8AC3E}">
        <p14:creationId xmlns:p14="http://schemas.microsoft.com/office/powerpoint/2010/main" xmlns="" val="165597429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en-US" sz="3200" b="1" dirty="0" smtClean="0"/>
              <a:t>3. Accessing </a:t>
            </a:r>
            <a:r>
              <a:rPr lang="en-US" sz="3200" b="1" dirty="0"/>
              <a:t>Images Used in Art </a:t>
            </a:r>
            <a:r>
              <a:rPr lang="en-US" sz="3200" b="1" dirty="0" smtClean="0"/>
              <a:t>Instruction:</a:t>
            </a:r>
          </a:p>
          <a:p>
            <a:r>
              <a:rPr lang="en-US" sz="2800" i="1" dirty="0" smtClean="0"/>
              <a:t>Many images are blocked to protect students from pornographic images; however, because of these blocks, works from famous artists and photographers are blocked as well. Teachers need to access library and museum resources to show examples from these artists.</a:t>
            </a:r>
            <a:endParaRPr lang="en-US" sz="2800" i="1" dirty="0"/>
          </a:p>
          <a:p>
            <a:pPr marL="0" indent="0">
              <a:buNone/>
            </a:pPr>
            <a:endParaRPr lang="en-US" sz="2800" i="1" dirty="0"/>
          </a:p>
        </p:txBody>
      </p:sp>
    </p:spTree>
    <p:extLst>
      <p:ext uri="{BB962C8B-B14F-4D97-AF65-F5344CB8AC3E}">
        <p14:creationId xmlns:p14="http://schemas.microsoft.com/office/powerpoint/2010/main" xmlns="" val="45198994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20000"/>
          </a:bodyPr>
          <a:lstStyle/>
          <a:p>
            <a:pPr marL="0" indent="0">
              <a:buNone/>
            </a:pPr>
            <a:r>
              <a:rPr lang="en-US" sz="3200" b="1" dirty="0" smtClean="0"/>
              <a:t>4. The Challenge of Meeting Standards in Arts Instruction:</a:t>
            </a:r>
          </a:p>
          <a:p>
            <a:pPr marL="0" indent="0">
              <a:buNone/>
            </a:pPr>
            <a:r>
              <a:rPr lang="en-US" b="1" dirty="0" smtClean="0"/>
              <a:t>-</a:t>
            </a:r>
            <a:r>
              <a:rPr lang="en-US" b="1" i="1" dirty="0" smtClean="0"/>
              <a:t>Be able to communicate at a basic level (dance, music, theatre, visual arts) using vocabularies, materials, tools techniques and intellectual methods of discipline.</a:t>
            </a:r>
          </a:p>
          <a:p>
            <a:pPr marL="0" indent="0">
              <a:buNone/>
            </a:pPr>
            <a:r>
              <a:rPr lang="en-US" b="1" i="1" dirty="0" smtClean="0"/>
              <a:t>-Define and solve artistic problems with insight, reason and technical proficiency.</a:t>
            </a:r>
          </a:p>
          <a:p>
            <a:pPr marL="0" indent="0">
              <a:buNone/>
            </a:pPr>
            <a:r>
              <a:rPr lang="en-US" b="1" i="1" dirty="0" smtClean="0"/>
              <a:t>-</a:t>
            </a:r>
            <a:r>
              <a:rPr lang="en-US" b="1" i="1" dirty="0"/>
              <a:t>B</a:t>
            </a:r>
            <a:r>
              <a:rPr lang="en-US" b="1" i="1" dirty="0" smtClean="0"/>
              <a:t>asic analyses of works of art from structural, historical and cultural perspectives</a:t>
            </a:r>
          </a:p>
          <a:p>
            <a:pPr marL="0" indent="0">
              <a:buNone/>
            </a:pPr>
            <a:r>
              <a:rPr lang="en-US" b="1" i="1" dirty="0" smtClean="0"/>
              <a:t>-Understand and see examples of work from different cultures and historical periods</a:t>
            </a:r>
          </a:p>
          <a:p>
            <a:pPr marL="0" indent="0">
              <a:buNone/>
            </a:pPr>
            <a:r>
              <a:rPr lang="en-US" b="1" i="1" dirty="0"/>
              <a:t>-</a:t>
            </a:r>
            <a:r>
              <a:rPr lang="en-US" b="1" i="1" dirty="0" smtClean="0"/>
              <a:t>Be able to relate various types of arts knowledge and skills within and across the arts discipline.</a:t>
            </a:r>
          </a:p>
          <a:p>
            <a:pPr marL="0" indent="0">
              <a:buNone/>
            </a:pPr>
            <a:endParaRPr lang="en-US" sz="3200" b="1" i="1" dirty="0" smtClean="0"/>
          </a:p>
          <a:p>
            <a:pPr marL="0" indent="0">
              <a:buNone/>
            </a:pPr>
            <a:endParaRPr lang="en-US" sz="3200" b="1" dirty="0"/>
          </a:p>
          <a:p>
            <a:endParaRPr lang="en-US" sz="3200" b="1" dirty="0"/>
          </a:p>
        </p:txBody>
      </p:sp>
    </p:spTree>
    <p:extLst>
      <p:ext uri="{BB962C8B-B14F-4D97-AF65-F5344CB8AC3E}">
        <p14:creationId xmlns:p14="http://schemas.microsoft.com/office/powerpoint/2010/main" xmlns="" val="176467926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99247" y="2514599"/>
            <a:ext cx="7745505" cy="3611563"/>
          </a:xfrm>
        </p:spPr>
        <p:txBody>
          <a:bodyPr>
            <a:normAutofit fontScale="92500" lnSpcReduction="10000"/>
          </a:bodyPr>
          <a:lstStyle/>
          <a:p>
            <a:pPr marL="0" indent="0">
              <a:buNone/>
            </a:pPr>
            <a:r>
              <a:rPr lang="en-US" sz="3200" b="1" dirty="0" smtClean="0"/>
              <a:t>1. Redefining Music Literacy: </a:t>
            </a:r>
          </a:p>
          <a:p>
            <a:r>
              <a:rPr lang="en-US" sz="2600" i="1" dirty="0" smtClean="0"/>
              <a:t>In addition to being able to read standard music notation; music literacy is also being able to find creative ways of representing music.</a:t>
            </a:r>
          </a:p>
          <a:p>
            <a:pPr marL="0" indent="0">
              <a:buNone/>
            </a:pPr>
            <a:r>
              <a:rPr lang="en-US" sz="3200" b="1" dirty="0" smtClean="0"/>
              <a:t>2. Training Teachers to Meet Music Standards : </a:t>
            </a:r>
          </a:p>
          <a:p>
            <a:r>
              <a:rPr lang="en-US" i="1" dirty="0" smtClean="0"/>
              <a:t>Until it is required to be proficient with technology and well develop standards are established, many music teachers may not include technology courses in their curricula. </a:t>
            </a:r>
          </a:p>
          <a:p>
            <a:endParaRPr lang="en-US" i="1" dirty="0"/>
          </a:p>
        </p:txBody>
      </p:sp>
      <p:sp>
        <p:nvSpPr>
          <p:cNvPr id="2" name="Title 1"/>
          <p:cNvSpPr>
            <a:spLocks noGrp="1"/>
          </p:cNvSpPr>
          <p:nvPr>
            <p:ph type="title"/>
          </p:nvPr>
        </p:nvSpPr>
        <p:spPr/>
        <p:txBody>
          <a:bodyPr/>
          <a:lstStyle/>
          <a:p>
            <a:r>
              <a:rPr lang="en-US" sz="3600" b="1" dirty="0" smtClean="0"/>
              <a:t>ISSUES AND PROBLEMS IN MUSIC INSTRUCTION</a:t>
            </a:r>
            <a:endParaRPr lang="en-US" sz="3600" b="1" dirty="0"/>
          </a:p>
        </p:txBody>
      </p:sp>
    </p:spTree>
    <p:extLst>
      <p:ext uri="{BB962C8B-B14F-4D97-AF65-F5344CB8AC3E}">
        <p14:creationId xmlns:p14="http://schemas.microsoft.com/office/powerpoint/2010/main" xmlns="" val="165597429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7500" lnSpcReduction="20000"/>
          </a:bodyPr>
          <a:lstStyle/>
          <a:p>
            <a:pPr marL="0" indent="0">
              <a:buNone/>
            </a:pPr>
            <a:r>
              <a:rPr lang="en-US" sz="3200" b="1" dirty="0" smtClean="0"/>
              <a:t>3. </a:t>
            </a:r>
            <a:r>
              <a:rPr lang="en-US" sz="4000" b="1" dirty="0" smtClean="0"/>
              <a:t>Legal Issues Associated with Downloading Music Illegally : </a:t>
            </a:r>
          </a:p>
          <a:p>
            <a:r>
              <a:rPr lang="en-US" sz="3200" i="1" dirty="0" smtClean="0"/>
              <a:t>Teachers need to inform students about current court ordered injunction to stop downloading music illegally.</a:t>
            </a:r>
          </a:p>
          <a:p>
            <a:pPr marL="0" indent="0">
              <a:buNone/>
            </a:pPr>
            <a:endParaRPr lang="en-US" sz="3200" b="1" dirty="0" smtClean="0"/>
          </a:p>
          <a:p>
            <a:pPr marL="0" indent="0">
              <a:buNone/>
            </a:pPr>
            <a:r>
              <a:rPr lang="en-US" sz="3200" b="1" dirty="0" smtClean="0"/>
              <a:t>4. The Intersection of Popular Music, Technology, and Music Instruction:</a:t>
            </a:r>
          </a:p>
          <a:p>
            <a:r>
              <a:rPr lang="en-US" sz="2800" i="1" dirty="0" smtClean="0"/>
              <a:t>Teachers need to have an extensive knowledge of desktop music production and live sound reinforcement along with a credible familiarity with pop music’s complex web of music, culture and traditions.</a:t>
            </a:r>
            <a:endParaRPr lang="en-US" sz="2800" i="1" dirty="0"/>
          </a:p>
          <a:p>
            <a:pPr marL="0" indent="0">
              <a:buNone/>
            </a:pPr>
            <a:endParaRPr lang="en-US" sz="2800" i="1" dirty="0"/>
          </a:p>
        </p:txBody>
      </p:sp>
    </p:spTree>
    <p:extLst>
      <p:ext uri="{BB962C8B-B14F-4D97-AF65-F5344CB8AC3E}">
        <p14:creationId xmlns:p14="http://schemas.microsoft.com/office/powerpoint/2010/main" xmlns="" val="45198994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0" indent="0">
              <a:buNone/>
            </a:pPr>
            <a:r>
              <a:rPr lang="en-US" sz="3200" b="1" dirty="0" smtClean="0"/>
              <a:t>5. The Music Director as Small Business Administrator:</a:t>
            </a:r>
          </a:p>
          <a:p>
            <a:pPr marL="0" indent="0">
              <a:buFontTx/>
              <a:buChar char="-"/>
            </a:pPr>
            <a:r>
              <a:rPr lang="en-US" b="1" i="1" dirty="0" smtClean="0"/>
              <a:t>Music programs usually have a large inventory of physical assets (instruments, libraries of sheet music, books and other resources).</a:t>
            </a:r>
          </a:p>
          <a:p>
            <a:pPr marL="0" indent="0">
              <a:buFontTx/>
              <a:buChar char="-"/>
            </a:pPr>
            <a:r>
              <a:rPr lang="en-US" b="1" i="1" dirty="0" smtClean="0"/>
              <a:t>The music director must always seek ways of continuing or increasing funding.</a:t>
            </a:r>
          </a:p>
          <a:p>
            <a:pPr marL="0" indent="0">
              <a:buNone/>
            </a:pPr>
            <a:endParaRPr lang="en-US" sz="3200" b="1" i="1" dirty="0" smtClean="0"/>
          </a:p>
          <a:p>
            <a:pPr marL="0" indent="0">
              <a:buNone/>
            </a:pPr>
            <a:endParaRPr lang="en-US" sz="3200" b="1" dirty="0"/>
          </a:p>
          <a:p>
            <a:endParaRPr lang="en-US" sz="3200" b="1" dirty="0"/>
          </a:p>
        </p:txBody>
      </p:sp>
    </p:spTree>
    <p:extLst>
      <p:ext uri="{BB962C8B-B14F-4D97-AF65-F5344CB8AC3E}">
        <p14:creationId xmlns:p14="http://schemas.microsoft.com/office/powerpoint/2010/main" xmlns="" val="176467926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Hardcover">
  <a:themeElements>
    <a:clrScheme name="Hardcover">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Hardcover">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Hardcover">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Hardcover</Template>
  <TotalTime>179</TotalTime>
  <Words>979</Words>
  <Application>Microsoft Office PowerPoint</Application>
  <PresentationFormat>On-screen Show (4:3)</PresentationFormat>
  <Paragraphs>78</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Hardcover</vt:lpstr>
      <vt:lpstr>Chapter 13</vt:lpstr>
      <vt:lpstr>Music and Technology</vt:lpstr>
      <vt:lpstr>Art and Technology</vt:lpstr>
      <vt:lpstr>ISSUES AND PROBLEMS IN ART INSTRUCTION</vt:lpstr>
      <vt:lpstr>Slide 5</vt:lpstr>
      <vt:lpstr>Slide 6</vt:lpstr>
      <vt:lpstr>ISSUES AND PROBLEMS IN MUSIC INSTRUCTION</vt:lpstr>
      <vt:lpstr>Slide 8</vt:lpstr>
      <vt:lpstr>Slide 9</vt:lpstr>
      <vt:lpstr>TECHNOLOGY INTEGRATION STRATEGIES FOR ART INSTRUCTION</vt:lpstr>
      <vt:lpstr>Producing and Manipulating Digitized Images: </vt:lpstr>
      <vt:lpstr>Supporting Graphic Design and 3-D Modeling</vt:lpstr>
      <vt:lpstr>Other Ideas for Art Integration:</vt:lpstr>
      <vt:lpstr>TECHNOLOGY INTEGRATION STRATEGIES FOR MUSIC INSTRUCTION</vt:lpstr>
      <vt:lpstr>Support for Music Composition and Production:</vt:lpstr>
      <vt:lpstr>Other Ideas for Music Integration:</vt:lpstr>
      <vt:lpstr>Our Reflection on Art &amp; Technology</vt:lpstr>
      <vt:lpstr>What Do You Think?</vt:lpstr>
    </vt:vector>
  </TitlesOfParts>
  <Company>NBED School District 8</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13</dc:title>
  <dc:creator>Holden, Susan (ED08)</dc:creator>
  <cp:lastModifiedBy>Mike</cp:lastModifiedBy>
  <cp:revision>22</cp:revision>
  <dcterms:created xsi:type="dcterms:W3CDTF">2012-07-18T13:53:48Z</dcterms:created>
  <dcterms:modified xsi:type="dcterms:W3CDTF">2012-07-23T22:42:41Z</dcterms:modified>
</cp:coreProperties>
</file>